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556" r:id="rId3"/>
    <p:sldId id="557" r:id="rId4"/>
    <p:sldId id="560" r:id="rId5"/>
    <p:sldId id="5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9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1" autoAdjust="0"/>
    <p:restoredTop sz="85014" autoAdjust="0"/>
  </p:normalViewPr>
  <p:slideViewPr>
    <p:cSldViewPr snapToGrid="0">
      <p:cViewPr varScale="1">
        <p:scale>
          <a:sx n="70" d="100"/>
          <a:sy n="70" d="100"/>
        </p:scale>
        <p:origin x="20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71043-8DF1-4871-A3DC-820FFF21BB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41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Science</a:t>
            </a:r>
            <a:endParaRPr lang="en-US" sz="2800" b="1" dirty="0"/>
          </a:p>
          <a:p>
            <a:pPr algn="ctr"/>
            <a:r>
              <a:rPr lang="en-US" sz="2800" b="1" dirty="0" smtClean="0"/>
              <a:t>Lecture 18</a:t>
            </a:r>
            <a:r>
              <a:rPr lang="en-US" sz="2800" b="1" dirty="0"/>
              <a:t> </a:t>
            </a:r>
            <a:r>
              <a:rPr lang="en-US" sz="2800" b="1" dirty="0" smtClean="0"/>
              <a:t>Groups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67F0BB-8BDE-0BF1-E915-475A2A882BBB}"/>
              </a:ext>
            </a:extLst>
          </p:cNvPr>
          <p:cNvSpPr txBox="1"/>
          <p:nvPr/>
        </p:nvSpPr>
        <p:spPr>
          <a:xfrm>
            <a:off x="720090" y="135523"/>
            <a:ext cx="1099566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Group 1</a:t>
            </a:r>
          </a:p>
          <a:p>
            <a:endParaRPr lang="en-US" sz="3600" dirty="0"/>
          </a:p>
          <a:p>
            <a:r>
              <a:rPr lang="en-US" sz="3600" dirty="0"/>
              <a:t>experiment with different source locations</a:t>
            </a:r>
          </a:p>
          <a:p>
            <a:endParaRPr lang="en-US" sz="3600" dirty="0"/>
          </a:p>
          <a:p>
            <a:r>
              <a:rPr lang="en-US" sz="3600" dirty="0"/>
              <a:t>can you find locations where a given mode </a:t>
            </a:r>
            <a:r>
              <a:rPr lang="en-US" sz="3600" dirty="0" smtClean="0"/>
              <a:t>does not contribute to the pressure signal</a:t>
            </a:r>
            <a:r>
              <a:rPr lang="en-US" sz="3600" dirty="0" smtClean="0"/>
              <a:t>.  (You will need to test several observer locations, to verify that the effect is due to the source, and not just something odd about one particular observer).</a:t>
            </a:r>
            <a:endParaRPr lang="en-US" sz="3600" dirty="0"/>
          </a:p>
          <a:p>
            <a:endParaRPr lang="en-US" sz="3600" dirty="0"/>
          </a:p>
          <a:p>
            <a:r>
              <a:rPr lang="en-US" sz="3600" dirty="0"/>
              <a:t>C</a:t>
            </a:r>
            <a:r>
              <a:rPr lang="en-US" sz="3600" dirty="0" smtClean="0"/>
              <a:t>an </a:t>
            </a:r>
            <a:r>
              <a:rPr lang="en-US" sz="3600" dirty="0"/>
              <a:t>you find interesting patterns, like alternate modes </a:t>
            </a:r>
            <a:r>
              <a:rPr lang="en-US" sz="3600" dirty="0" smtClean="0"/>
              <a:t>being zero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87886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67F0BB-8BDE-0BF1-E915-475A2A882BBB}"/>
              </a:ext>
            </a:extLst>
          </p:cNvPr>
          <p:cNvSpPr txBox="1"/>
          <p:nvPr/>
        </p:nvSpPr>
        <p:spPr>
          <a:xfrm>
            <a:off x="720090" y="135524"/>
            <a:ext cx="1130427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Group 2</a:t>
            </a:r>
          </a:p>
          <a:p>
            <a:endParaRPr lang="en-US" sz="3600" dirty="0"/>
          </a:p>
          <a:p>
            <a:r>
              <a:rPr lang="en-US" sz="3600" dirty="0"/>
              <a:t>experiment with different observer locations</a:t>
            </a:r>
          </a:p>
          <a:p>
            <a:endParaRPr lang="en-US" sz="3600" dirty="0"/>
          </a:p>
          <a:p>
            <a:r>
              <a:rPr lang="en-US" sz="3600" dirty="0"/>
              <a:t>can you find locations where </a:t>
            </a:r>
            <a:r>
              <a:rPr lang="en-US" sz="3600" dirty="0" smtClean="0"/>
              <a:t>a </a:t>
            </a:r>
            <a:r>
              <a:rPr lang="en-US" sz="3600" dirty="0" smtClean="0"/>
              <a:t>given </a:t>
            </a:r>
            <a:r>
              <a:rPr lang="en-US" sz="3600" dirty="0"/>
              <a:t>mode </a:t>
            </a:r>
            <a:r>
              <a:rPr lang="en-US" sz="3600" dirty="0" smtClean="0"/>
              <a:t>does not</a:t>
            </a:r>
            <a:r>
              <a:rPr lang="en-US" sz="3600" dirty="0" smtClean="0"/>
              <a:t> contribute to the pressure signal? </a:t>
            </a:r>
            <a:r>
              <a:rPr lang="en-US" sz="3600" dirty="0"/>
              <a:t>(You will need to test several </a:t>
            </a:r>
            <a:r>
              <a:rPr lang="en-US" sz="3600" dirty="0" smtClean="0"/>
              <a:t>source </a:t>
            </a:r>
            <a:r>
              <a:rPr lang="en-US" sz="3600" dirty="0"/>
              <a:t>locations, to verify that the effect is due to the </a:t>
            </a:r>
            <a:r>
              <a:rPr lang="en-US" sz="3600" dirty="0" smtClean="0"/>
              <a:t>observer, </a:t>
            </a:r>
            <a:r>
              <a:rPr lang="en-US" sz="3600" dirty="0"/>
              <a:t>and not just something odd about one particular </a:t>
            </a:r>
            <a:r>
              <a:rPr lang="en-US" sz="3600" dirty="0" smtClean="0"/>
              <a:t>source).</a:t>
            </a:r>
          </a:p>
          <a:p>
            <a:endParaRPr lang="en-US" sz="3600" dirty="0"/>
          </a:p>
          <a:p>
            <a:r>
              <a:rPr lang="en-US" sz="3600" dirty="0" smtClean="0"/>
              <a:t>can </a:t>
            </a:r>
            <a:r>
              <a:rPr lang="en-US" sz="3600" dirty="0"/>
              <a:t>you find interesting patterns, like alternate modes being </a:t>
            </a:r>
            <a:r>
              <a:rPr lang="en-US" sz="3600" dirty="0" smtClean="0"/>
              <a:t>zero?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84290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67F0BB-8BDE-0BF1-E915-475A2A882BBB}"/>
              </a:ext>
            </a:extLst>
          </p:cNvPr>
          <p:cNvSpPr txBox="1"/>
          <p:nvPr/>
        </p:nvSpPr>
        <p:spPr>
          <a:xfrm>
            <a:off x="720090" y="135524"/>
            <a:ext cx="1130427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Group </a:t>
            </a:r>
            <a:r>
              <a:rPr lang="en-US" sz="3600" dirty="0" smtClean="0"/>
              <a:t>3</a:t>
            </a:r>
            <a:endParaRPr lang="en-US" sz="3600" dirty="0"/>
          </a:p>
          <a:p>
            <a:endParaRPr lang="en-US" sz="3600" dirty="0"/>
          </a:p>
          <a:p>
            <a:r>
              <a:rPr lang="en-US" sz="3600" dirty="0"/>
              <a:t>experiment with </a:t>
            </a:r>
            <a:r>
              <a:rPr lang="en-US" sz="3600" dirty="0" smtClean="0"/>
              <a:t>changing the velocity</a:t>
            </a:r>
          </a:p>
          <a:p>
            <a:endParaRPr lang="en-US" sz="3600" dirty="0"/>
          </a:p>
          <a:p>
            <a:r>
              <a:rPr lang="en-US" sz="3600" dirty="0" smtClean="0"/>
              <a:t>How does a faster velocity affect the frequencies of the modes?</a:t>
            </a:r>
          </a:p>
          <a:p>
            <a:endParaRPr lang="en-US" sz="3600" dirty="0"/>
          </a:p>
          <a:p>
            <a:r>
              <a:rPr lang="en-US" sz="3600" dirty="0" smtClean="0"/>
              <a:t>How does the faster velocity affect the arrival time of pulses in the pressure signal?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63434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67F0BB-8BDE-0BF1-E915-475A2A882BBB}"/>
              </a:ext>
            </a:extLst>
          </p:cNvPr>
          <p:cNvSpPr txBox="1"/>
          <p:nvPr/>
        </p:nvSpPr>
        <p:spPr>
          <a:xfrm>
            <a:off x="720090" y="560070"/>
            <a:ext cx="1130427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Group </a:t>
            </a:r>
            <a:r>
              <a:rPr lang="en-US" sz="3600" dirty="0" smtClean="0"/>
              <a:t>4</a:t>
            </a:r>
            <a:endParaRPr lang="en-US" sz="3600" dirty="0"/>
          </a:p>
          <a:p>
            <a:endParaRPr lang="en-US" sz="3600" dirty="0"/>
          </a:p>
          <a:p>
            <a:r>
              <a:rPr lang="en-US" sz="3600" dirty="0"/>
              <a:t>experiment with making the source increasingly wider, try moving the source location around, too</a:t>
            </a:r>
          </a:p>
          <a:p>
            <a:endParaRPr lang="en-US" sz="3600" dirty="0"/>
          </a:p>
          <a:p>
            <a:r>
              <a:rPr lang="en-US" sz="3600" dirty="0"/>
              <a:t>how is the pressure field affected?</a:t>
            </a:r>
          </a:p>
          <a:p>
            <a:endParaRPr lang="en-US" sz="3600" dirty="0"/>
          </a:p>
          <a:p>
            <a:r>
              <a:rPr lang="en-US" sz="3600" dirty="0"/>
              <a:t>What happens to the ASD?</a:t>
            </a:r>
          </a:p>
          <a:p>
            <a:endParaRPr lang="en-US" sz="3600" dirty="0"/>
          </a:p>
          <a:p>
            <a:r>
              <a:rPr lang="en-US" sz="3600" dirty="0"/>
              <a:t>What are the fewest modes you can excite?</a:t>
            </a:r>
          </a:p>
        </p:txBody>
      </p:sp>
    </p:spTree>
    <p:extLst>
      <p:ext uri="{BB962C8B-B14F-4D97-AF65-F5344CB8AC3E}">
        <p14:creationId xmlns:p14="http://schemas.microsoft.com/office/powerpoint/2010/main" val="647237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2372</TotalTime>
  <Words>217</Words>
  <Application>Microsoft Office PowerPoint</Application>
  <PresentationFormat>Widescreen</PresentationFormat>
  <Paragraphs>34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81</cp:revision>
  <dcterms:created xsi:type="dcterms:W3CDTF">2023-10-13T16:14:50Z</dcterms:created>
  <dcterms:modified xsi:type="dcterms:W3CDTF">2025-08-17T00:39:45Z</dcterms:modified>
</cp:coreProperties>
</file>